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0"/>
    <p:restoredTop sz="94671"/>
  </p:normalViewPr>
  <p:slideViewPr>
    <p:cSldViewPr snapToGrid="0" snapToObjects="1">
      <p:cViewPr varScale="1">
        <p:scale>
          <a:sx n="96" d="100"/>
          <a:sy n="96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1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60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54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27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086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49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0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4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1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5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7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6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92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2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9E5B6-2D09-5D40-BC51-C4A6B4A8DFFD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628306A-96CD-B644-A630-F0B85CB5F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8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3652" y="2376593"/>
            <a:ext cx="8915399" cy="1476484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</a:rPr>
              <a:t>RCJ </a:t>
            </a:r>
            <a:r>
              <a:rPr lang="en-US" sz="3200" b="1" dirty="0" smtClean="0">
                <a:solidFill>
                  <a:srgbClr val="7030A0"/>
                </a:solidFill>
              </a:rPr>
              <a:t/>
            </a:r>
            <a:br>
              <a:rPr lang="en-US" sz="3200" b="1" dirty="0" smtClean="0">
                <a:solidFill>
                  <a:srgbClr val="7030A0"/>
                </a:solidFill>
              </a:rPr>
            </a:br>
            <a:r>
              <a:rPr lang="en-US" sz="3200" b="1" dirty="0" smtClean="0">
                <a:solidFill>
                  <a:srgbClr val="7030A0"/>
                </a:solidFill>
              </a:rPr>
              <a:t>Service Project Committee 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6069" y="3987067"/>
            <a:ext cx="8915399" cy="1066355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8000" b="1" dirty="0" smtClean="0">
                <a:solidFill>
                  <a:srgbClr val="7030A0"/>
                </a:solidFill>
              </a:rPr>
              <a:t>Report and Action Plans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 smtClean="0"/>
          </a:p>
          <a:p>
            <a:pPr algn="ctr"/>
            <a:r>
              <a:rPr lang="en-US" sz="7200" b="1" i="1" dirty="0" smtClean="0"/>
              <a:t>June 19,2022 (Joint Club Assembly)</a:t>
            </a:r>
            <a:endParaRPr lang="en-US" sz="72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61" y="1022186"/>
            <a:ext cx="1355812" cy="1015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02" y="1148963"/>
            <a:ext cx="2085562" cy="943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486">
            <a:off x="5429484" y="998867"/>
            <a:ext cx="1243736" cy="124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17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551" y="737781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Contd</a:t>
            </a:r>
            <a:r>
              <a:rPr lang="en-US" sz="3200" dirty="0" smtClean="0"/>
              <a:t>..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2464" y="1524000"/>
            <a:ext cx="8915400" cy="4731025"/>
          </a:xfrm>
        </p:spPr>
        <p:txBody>
          <a:bodyPr>
            <a:normAutofit fontScale="32500" lnSpcReduction="20000"/>
          </a:bodyPr>
          <a:lstStyle/>
          <a:p>
            <a:r>
              <a:rPr lang="en-US" sz="5500" b="1" dirty="0">
                <a:solidFill>
                  <a:srgbClr val="7030A0"/>
                </a:solidFill>
              </a:rPr>
              <a:t>Showcasing of ICT tools for visually impaired </a:t>
            </a:r>
            <a:r>
              <a:rPr lang="en-US" sz="5500" b="1" dirty="0" smtClean="0">
                <a:solidFill>
                  <a:srgbClr val="7030A0"/>
                </a:solidFill>
              </a:rPr>
              <a:t>people</a:t>
            </a:r>
          </a:p>
          <a:p>
            <a:endParaRPr lang="en-US" sz="3100" b="1" dirty="0" smtClean="0">
              <a:solidFill>
                <a:srgbClr val="7030A0"/>
              </a:solidFill>
            </a:endParaRPr>
          </a:p>
          <a:p>
            <a:r>
              <a:rPr lang="en-US" sz="5000" b="1" dirty="0">
                <a:solidFill>
                  <a:srgbClr val="7030A0"/>
                </a:solidFill>
              </a:rPr>
              <a:t> Interaction on Disability Issues</a:t>
            </a:r>
          </a:p>
          <a:p>
            <a:pPr marL="0" indent="0">
              <a:buNone/>
            </a:pPr>
            <a:endParaRPr lang="en-US" sz="3100" b="1" dirty="0">
              <a:solidFill>
                <a:srgbClr val="7030A0"/>
              </a:solidFill>
            </a:endParaRPr>
          </a:p>
          <a:p>
            <a:r>
              <a:rPr lang="en-US" sz="5500" b="1" dirty="0">
                <a:solidFill>
                  <a:srgbClr val="7030A0"/>
                </a:solidFill>
              </a:rPr>
              <a:t> </a:t>
            </a:r>
            <a:r>
              <a:rPr lang="en-US" sz="5500" b="1" dirty="0" err="1">
                <a:solidFill>
                  <a:srgbClr val="7030A0"/>
                </a:solidFill>
              </a:rPr>
              <a:t>Bosia</a:t>
            </a:r>
            <a:r>
              <a:rPr lang="en-US" sz="5500" b="1" dirty="0">
                <a:solidFill>
                  <a:srgbClr val="7030A0"/>
                </a:solidFill>
              </a:rPr>
              <a:t> </a:t>
            </a:r>
            <a:r>
              <a:rPr lang="en-US" sz="5500" b="1" dirty="0" smtClean="0">
                <a:solidFill>
                  <a:srgbClr val="7030A0"/>
                </a:solidFill>
              </a:rPr>
              <a:t>Game</a:t>
            </a:r>
          </a:p>
          <a:p>
            <a:pPr marL="0" indent="0">
              <a:buNone/>
            </a:pPr>
            <a:endParaRPr lang="en-US" sz="3100" b="1" dirty="0">
              <a:solidFill>
                <a:srgbClr val="7030A0"/>
              </a:solidFill>
            </a:endParaRPr>
          </a:p>
          <a:p>
            <a:r>
              <a:rPr lang="en-US" sz="4800" b="1" dirty="0">
                <a:solidFill>
                  <a:srgbClr val="7030A0"/>
                </a:solidFill>
              </a:rPr>
              <a:t> Road Safety </a:t>
            </a:r>
            <a:r>
              <a:rPr lang="en-US" sz="4800" b="1" dirty="0" smtClean="0">
                <a:solidFill>
                  <a:srgbClr val="7030A0"/>
                </a:solidFill>
              </a:rPr>
              <a:t>Project</a:t>
            </a:r>
          </a:p>
          <a:p>
            <a:pPr marL="0" indent="0">
              <a:buNone/>
            </a:pPr>
            <a:endParaRPr lang="en-US" sz="3100" b="1" dirty="0">
              <a:solidFill>
                <a:srgbClr val="7030A0"/>
              </a:solidFill>
            </a:endParaRPr>
          </a:p>
          <a:p>
            <a:r>
              <a:rPr lang="en-US" sz="4800" b="1" dirty="0">
                <a:solidFill>
                  <a:srgbClr val="7030A0"/>
                </a:solidFill>
              </a:rPr>
              <a:t> Pregnancy Education </a:t>
            </a:r>
            <a:endParaRPr lang="en-US" sz="48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3100" b="1" dirty="0">
              <a:solidFill>
                <a:srgbClr val="7030A0"/>
              </a:solidFill>
            </a:endParaRPr>
          </a:p>
          <a:p>
            <a:r>
              <a:rPr lang="en-US" sz="4800" b="1" dirty="0">
                <a:solidFill>
                  <a:srgbClr val="7030A0"/>
                </a:solidFill>
              </a:rPr>
              <a:t> Rotary Box of </a:t>
            </a:r>
            <a:r>
              <a:rPr lang="en-US" sz="4800" b="1" dirty="0" smtClean="0">
                <a:solidFill>
                  <a:srgbClr val="7030A0"/>
                </a:solidFill>
              </a:rPr>
              <a:t>Knowledge</a:t>
            </a:r>
          </a:p>
          <a:p>
            <a:pPr marL="0" indent="0">
              <a:buNone/>
            </a:pPr>
            <a:endParaRPr lang="en-US" sz="3100" b="1" dirty="0">
              <a:solidFill>
                <a:srgbClr val="7030A0"/>
              </a:solidFill>
            </a:endParaRPr>
          </a:p>
          <a:p>
            <a:r>
              <a:rPr lang="en-US" sz="4800" b="1" dirty="0">
                <a:solidFill>
                  <a:srgbClr val="7030A0"/>
                </a:solidFill>
              </a:rPr>
              <a:t> Service Above Self/ Our project, our </a:t>
            </a:r>
            <a:r>
              <a:rPr lang="en-US" sz="4800" b="1" dirty="0" smtClean="0">
                <a:solidFill>
                  <a:srgbClr val="7030A0"/>
                </a:solidFill>
              </a:rPr>
              <a:t>pride</a:t>
            </a:r>
          </a:p>
          <a:p>
            <a:pPr marL="0" indent="0">
              <a:buNone/>
            </a:pPr>
            <a:endParaRPr lang="en-US" sz="3100" b="1" dirty="0">
              <a:solidFill>
                <a:srgbClr val="7030A0"/>
              </a:solidFill>
            </a:endParaRPr>
          </a:p>
          <a:p>
            <a:r>
              <a:rPr lang="en-US" sz="4800" b="1" dirty="0">
                <a:solidFill>
                  <a:srgbClr val="7030A0"/>
                </a:solidFill>
              </a:rPr>
              <a:t> Toilets construction  project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21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821" y="716875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Thematic Philosophy: ‘SERVICE’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1246" y="1463337"/>
            <a:ext cx="8915400" cy="491655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 </a:t>
            </a:r>
            <a:r>
              <a:rPr lang="en-US" sz="2000" b="1" dirty="0" smtClean="0">
                <a:solidFill>
                  <a:srgbClr val="7030A0"/>
                </a:solidFill>
              </a:rPr>
              <a:t>S: </a:t>
            </a:r>
            <a:r>
              <a:rPr lang="en-US" sz="2000" dirty="0" smtClean="0">
                <a:solidFill>
                  <a:srgbClr val="7030A0"/>
                </a:solidFill>
              </a:rPr>
              <a:t>Selflessness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</a:rPr>
              <a:t>E: </a:t>
            </a:r>
            <a:r>
              <a:rPr lang="en-US" sz="2000" dirty="0" smtClean="0">
                <a:solidFill>
                  <a:srgbClr val="7030A0"/>
                </a:solidFill>
              </a:rPr>
              <a:t>Engagement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</a:rPr>
              <a:t>R: </a:t>
            </a:r>
            <a:r>
              <a:rPr lang="en-US" sz="2000" dirty="0" smtClean="0">
                <a:solidFill>
                  <a:srgbClr val="7030A0"/>
                </a:solidFill>
              </a:rPr>
              <a:t>Requirement/Review/Report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</a:rPr>
              <a:t>V: </a:t>
            </a:r>
            <a:r>
              <a:rPr lang="en-US" sz="2000" dirty="0" err="1" smtClean="0">
                <a:solidFill>
                  <a:srgbClr val="7030A0"/>
                </a:solidFill>
              </a:rPr>
              <a:t>Versatilty</a:t>
            </a:r>
            <a:r>
              <a:rPr lang="en-US" sz="2000" dirty="0" smtClean="0">
                <a:solidFill>
                  <a:srgbClr val="7030A0"/>
                </a:solidFill>
              </a:rPr>
              <a:t> (Many focused areas, many communities)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</a:rPr>
              <a:t>I:  </a:t>
            </a:r>
            <a:r>
              <a:rPr lang="en-US" sz="2000" dirty="0" smtClean="0">
                <a:solidFill>
                  <a:srgbClr val="7030A0"/>
                </a:solidFill>
              </a:rPr>
              <a:t>Innovation/Impact/Image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</a:rPr>
              <a:t>C: </a:t>
            </a:r>
            <a:r>
              <a:rPr lang="en-US" sz="2000" dirty="0" smtClean="0">
                <a:solidFill>
                  <a:srgbClr val="7030A0"/>
                </a:solidFill>
              </a:rPr>
              <a:t>Continuity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</a:rPr>
              <a:t>E: </a:t>
            </a:r>
            <a:r>
              <a:rPr lang="en-US" sz="2000" dirty="0" smtClean="0">
                <a:solidFill>
                  <a:srgbClr val="7030A0"/>
                </a:solidFill>
              </a:rPr>
              <a:t>Effectiveness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Team: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    Adviser-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Rtn</a:t>
            </a:r>
            <a:r>
              <a:rPr lang="en-US" dirty="0" smtClean="0">
                <a:solidFill>
                  <a:srgbClr val="7030A0"/>
                </a:solidFill>
              </a:rPr>
              <a:t>. </a:t>
            </a:r>
            <a:r>
              <a:rPr lang="en-US" dirty="0" err="1" smtClean="0">
                <a:solidFill>
                  <a:srgbClr val="7030A0"/>
                </a:solidFill>
              </a:rPr>
              <a:t>Hema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Adhikari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b="1" dirty="0" smtClean="0">
                <a:solidFill>
                  <a:srgbClr val="7030A0"/>
                </a:solidFill>
              </a:rPr>
              <a:t>Co-chair: </a:t>
            </a:r>
            <a:r>
              <a:rPr lang="en-US" dirty="0" smtClean="0">
                <a:solidFill>
                  <a:srgbClr val="7030A0"/>
                </a:solidFill>
              </a:rPr>
              <a:t>PE </a:t>
            </a:r>
            <a:r>
              <a:rPr lang="en-US" dirty="0" err="1" smtClean="0">
                <a:solidFill>
                  <a:srgbClr val="7030A0"/>
                </a:solidFill>
              </a:rPr>
              <a:t>Rtn</a:t>
            </a:r>
            <a:r>
              <a:rPr lang="en-US" dirty="0" smtClean="0">
                <a:solidFill>
                  <a:srgbClr val="7030A0"/>
                </a:solidFill>
              </a:rPr>
              <a:t>. </a:t>
            </a:r>
            <a:r>
              <a:rPr lang="en-US" dirty="0" err="1" smtClean="0">
                <a:solidFill>
                  <a:srgbClr val="7030A0"/>
                </a:solidFill>
              </a:rPr>
              <a:t>Hikmat</a:t>
            </a:r>
            <a:r>
              <a:rPr lang="en-US" dirty="0" smtClean="0">
                <a:solidFill>
                  <a:srgbClr val="7030A0"/>
                </a:solidFill>
              </a:rPr>
              <a:t> Chand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    Members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  <a:r>
              <a:rPr lang="en-US" dirty="0" err="1" smtClean="0">
                <a:solidFill>
                  <a:srgbClr val="7030A0"/>
                </a:solidFill>
              </a:rPr>
              <a:t>Rtn</a:t>
            </a:r>
            <a:r>
              <a:rPr lang="en-US" dirty="0" smtClean="0">
                <a:solidFill>
                  <a:srgbClr val="7030A0"/>
                </a:solidFill>
              </a:rPr>
              <a:t>. </a:t>
            </a:r>
            <a:r>
              <a:rPr lang="en-US" dirty="0" err="1" smtClean="0">
                <a:solidFill>
                  <a:srgbClr val="7030A0"/>
                </a:solidFill>
              </a:rPr>
              <a:t>Jagat</a:t>
            </a:r>
            <a:r>
              <a:rPr lang="en-US" dirty="0" smtClean="0">
                <a:solidFill>
                  <a:srgbClr val="7030A0"/>
                </a:solidFill>
              </a:rPr>
              <a:t> Man Shrestha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Bhesh</a:t>
            </a:r>
            <a:r>
              <a:rPr lang="en-US" dirty="0" smtClean="0">
                <a:solidFill>
                  <a:srgbClr val="7030A0"/>
                </a:solidFill>
              </a:rPr>
              <a:t> Raj </a:t>
            </a:r>
            <a:r>
              <a:rPr lang="en-US" dirty="0" err="1" smtClean="0">
                <a:solidFill>
                  <a:srgbClr val="7030A0"/>
                </a:solidFill>
              </a:rPr>
              <a:t>Thapa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    Invitee members: </a:t>
            </a:r>
            <a:r>
              <a:rPr lang="en-US" dirty="0" err="1" smtClean="0">
                <a:solidFill>
                  <a:srgbClr val="7030A0"/>
                </a:solidFill>
              </a:rPr>
              <a:t>Rtn</a:t>
            </a:r>
            <a:r>
              <a:rPr lang="en-US" dirty="0" smtClean="0">
                <a:solidFill>
                  <a:srgbClr val="7030A0"/>
                </a:solidFill>
              </a:rPr>
              <a:t>. </a:t>
            </a:r>
            <a:r>
              <a:rPr lang="en-US" dirty="0" err="1" smtClean="0">
                <a:solidFill>
                  <a:srgbClr val="7030A0"/>
                </a:solidFill>
              </a:rPr>
              <a:t>Reshu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Dangi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(Youth service chair),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                                    </a:t>
            </a:r>
            <a:r>
              <a:rPr lang="en-US" dirty="0" err="1" smtClean="0">
                <a:solidFill>
                  <a:srgbClr val="7030A0"/>
                </a:solidFill>
              </a:rPr>
              <a:t>Rtn</a:t>
            </a:r>
            <a:r>
              <a:rPr lang="en-US" dirty="0" smtClean="0">
                <a:solidFill>
                  <a:srgbClr val="7030A0"/>
                </a:solidFill>
              </a:rPr>
              <a:t>. </a:t>
            </a:r>
            <a:r>
              <a:rPr lang="en-US" dirty="0" err="1" smtClean="0">
                <a:solidFill>
                  <a:srgbClr val="7030A0"/>
                </a:solidFill>
              </a:rPr>
              <a:t>Ichchha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Lamichhane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(Public Image chair)</a:t>
            </a:r>
            <a:endParaRPr lang="en-US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96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578" y="690371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Punching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7174" y="2093843"/>
            <a:ext cx="8915400" cy="3777622"/>
          </a:xfrm>
        </p:spPr>
        <p:txBody>
          <a:bodyPr/>
          <a:lstStyle/>
          <a:p>
            <a:r>
              <a:rPr lang="en-US" b="1" i="1" dirty="0" smtClean="0"/>
              <a:t> </a:t>
            </a:r>
            <a:r>
              <a:rPr lang="en-US" b="1" i="1" dirty="0" smtClean="0">
                <a:solidFill>
                  <a:srgbClr val="7030A0"/>
                </a:solidFill>
              </a:rPr>
              <a:t>SUPPORT FROM EVERYONE WILL BE OF HIGH VALUE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r>
              <a:rPr lang="en-US" b="1" i="1" dirty="0">
                <a:solidFill>
                  <a:srgbClr val="7030A0"/>
                </a:solidFill>
              </a:rPr>
              <a:t> </a:t>
            </a:r>
            <a:r>
              <a:rPr lang="en-US" b="1" i="1" dirty="0" smtClean="0">
                <a:solidFill>
                  <a:srgbClr val="7030A0"/>
                </a:solidFill>
              </a:rPr>
              <a:t> THANK YOU FOR BEING TOGETHER</a:t>
            </a:r>
            <a:endParaRPr lang="en-US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34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4056" y="743379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We served to change lives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8481" y="1600200"/>
            <a:ext cx="8915400" cy="377762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 </a:t>
            </a:r>
            <a:r>
              <a:rPr lang="en-US" sz="2200" b="1" dirty="0" smtClean="0">
                <a:solidFill>
                  <a:srgbClr val="7030A0"/>
                </a:solidFill>
              </a:rPr>
              <a:t>USG/ECG handover under Global Grant</a:t>
            </a:r>
          </a:p>
          <a:p>
            <a:pPr marL="0" indent="0">
              <a:buNone/>
            </a:pPr>
            <a:endParaRPr lang="en-US" sz="2200" b="1" dirty="0" smtClean="0">
              <a:solidFill>
                <a:srgbClr val="7030A0"/>
              </a:solidFill>
            </a:endParaRPr>
          </a:p>
          <a:p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b="1" dirty="0" smtClean="0">
                <a:solidFill>
                  <a:srgbClr val="7030A0"/>
                </a:solidFill>
              </a:rPr>
              <a:t>Computer Competency Class</a:t>
            </a:r>
          </a:p>
          <a:p>
            <a:pPr marL="0" indent="0">
              <a:buNone/>
            </a:pPr>
            <a:endParaRPr lang="en-US" sz="2200" b="1" dirty="0" smtClean="0">
              <a:solidFill>
                <a:srgbClr val="7030A0"/>
              </a:solidFill>
            </a:endParaRPr>
          </a:p>
          <a:p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b="1" dirty="0" smtClean="0">
                <a:solidFill>
                  <a:srgbClr val="7030A0"/>
                </a:solidFill>
              </a:rPr>
              <a:t>Pregnancy Education</a:t>
            </a:r>
          </a:p>
          <a:p>
            <a:pPr marL="0" indent="0">
              <a:buNone/>
            </a:pPr>
            <a:endParaRPr lang="en-US" sz="2200" b="1" dirty="0" smtClean="0">
              <a:solidFill>
                <a:srgbClr val="7030A0"/>
              </a:solidFill>
            </a:endParaRPr>
          </a:p>
          <a:p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b="1" dirty="0" smtClean="0">
                <a:solidFill>
                  <a:srgbClr val="7030A0"/>
                </a:solidFill>
              </a:rPr>
              <a:t>Tree Plantation</a:t>
            </a:r>
          </a:p>
          <a:p>
            <a:pPr marL="0" indent="0">
              <a:buNone/>
            </a:pPr>
            <a:endParaRPr lang="en-US" sz="2200" b="1" dirty="0" smtClean="0">
              <a:solidFill>
                <a:srgbClr val="7030A0"/>
              </a:solidFill>
            </a:endParaRPr>
          </a:p>
          <a:p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b="1" dirty="0" smtClean="0">
                <a:solidFill>
                  <a:srgbClr val="7030A0"/>
                </a:solidFill>
              </a:rPr>
              <a:t>Preparation of new global grant</a:t>
            </a:r>
          </a:p>
          <a:p>
            <a:pPr marL="0" indent="0">
              <a:buNone/>
            </a:pPr>
            <a:endParaRPr lang="en-US" sz="2200" b="1" dirty="0" smtClean="0">
              <a:solidFill>
                <a:srgbClr val="7030A0"/>
              </a:solidFill>
            </a:endParaRPr>
          </a:p>
          <a:p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b="1" dirty="0" smtClean="0">
                <a:solidFill>
                  <a:srgbClr val="7030A0"/>
                </a:solidFill>
              </a:rPr>
              <a:t>Review of past projects</a:t>
            </a:r>
            <a:endParaRPr lang="en-US" sz="2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973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568" y="756632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USG/ECG handover (GG 2010836)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0496" y="1507435"/>
            <a:ext cx="8915400" cy="377762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 </a:t>
            </a:r>
            <a:r>
              <a:rPr lang="en-US" sz="2400" b="1" dirty="0" smtClean="0">
                <a:solidFill>
                  <a:srgbClr val="7030A0"/>
                </a:solidFill>
              </a:rPr>
              <a:t>4-5-6</a:t>
            </a:r>
            <a:r>
              <a:rPr lang="en-US" dirty="0" smtClean="0">
                <a:solidFill>
                  <a:srgbClr val="7030A0"/>
                </a:solidFill>
              </a:rPr>
              <a:t> (Four countries, Five Clubs, Six health centers of Six districts)</a:t>
            </a:r>
          </a:p>
          <a:p>
            <a:pPr marL="0" indent="0">
              <a:buNone/>
            </a:pPr>
            <a:endParaRPr lang="en-US" dirty="0" smtClean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USG/ECG/Consumables </a:t>
            </a:r>
            <a:r>
              <a:rPr lang="en-US" dirty="0" smtClean="0">
                <a:solidFill>
                  <a:srgbClr val="7030A0"/>
                </a:solidFill>
              </a:rPr>
              <a:t>were handed over, training was done, monitoring of the usefulness was continually done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b="1" dirty="0" smtClean="0">
                <a:solidFill>
                  <a:srgbClr val="7030A0"/>
                </a:solidFill>
              </a:rPr>
              <a:t> Effectiveness </a:t>
            </a:r>
            <a:r>
              <a:rPr lang="en-US" dirty="0" smtClean="0">
                <a:solidFill>
                  <a:srgbClr val="7030A0"/>
                </a:solidFill>
              </a:rPr>
              <a:t>is observed by increased patient flow, increasing use of equipment</a:t>
            </a:r>
          </a:p>
          <a:p>
            <a:pPr marL="0" indent="0">
              <a:buNone/>
            </a:pP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All six </a:t>
            </a:r>
            <a:r>
              <a:rPr lang="en-US" b="1" dirty="0" smtClean="0">
                <a:solidFill>
                  <a:srgbClr val="7030A0"/>
                </a:solidFill>
              </a:rPr>
              <a:t>mayors</a:t>
            </a:r>
            <a:r>
              <a:rPr lang="en-US" dirty="0" smtClean="0">
                <a:solidFill>
                  <a:srgbClr val="7030A0"/>
                </a:solidFill>
              </a:rPr>
              <a:t> and hospitals staffs were present in all the programs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All of our members </a:t>
            </a:r>
            <a:r>
              <a:rPr lang="en-US" dirty="0" smtClean="0">
                <a:solidFill>
                  <a:srgbClr val="7030A0"/>
                </a:solidFill>
              </a:rPr>
              <a:t>showed enthusiastic participation</a:t>
            </a:r>
          </a:p>
          <a:p>
            <a:pPr marL="0" indent="0">
              <a:buNone/>
            </a:pP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Collaboration was done with </a:t>
            </a:r>
            <a:r>
              <a:rPr lang="en-US" b="1" dirty="0" smtClean="0">
                <a:solidFill>
                  <a:srgbClr val="7030A0"/>
                </a:solidFill>
              </a:rPr>
              <a:t>local Rotary Clubs</a:t>
            </a:r>
            <a:r>
              <a:rPr lang="en-US" dirty="0" smtClean="0">
                <a:solidFill>
                  <a:srgbClr val="7030A0"/>
                </a:solidFill>
              </a:rPr>
              <a:t> (RC Dang, RC Central </a:t>
            </a:r>
            <a:r>
              <a:rPr lang="en-US" dirty="0" err="1" smtClean="0">
                <a:solidFill>
                  <a:srgbClr val="7030A0"/>
                </a:solidFill>
              </a:rPr>
              <a:t>Butwal</a:t>
            </a:r>
            <a:r>
              <a:rPr lang="en-US" dirty="0" smtClean="0">
                <a:solidFill>
                  <a:srgbClr val="7030A0"/>
                </a:solidFill>
              </a:rPr>
              <a:t>, RC </a:t>
            </a:r>
            <a:r>
              <a:rPr lang="en-US" dirty="0" err="1" smtClean="0">
                <a:solidFill>
                  <a:srgbClr val="7030A0"/>
                </a:solidFill>
              </a:rPr>
              <a:t>Bhairahawa</a:t>
            </a:r>
            <a:r>
              <a:rPr lang="en-US" dirty="0" smtClean="0">
                <a:solidFill>
                  <a:srgbClr val="7030A0"/>
                </a:solidFill>
              </a:rPr>
              <a:t>)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8408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542" y="791564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T</a:t>
            </a:r>
            <a:r>
              <a:rPr lang="en-US" sz="2800" b="1" dirty="0" smtClean="0">
                <a:solidFill>
                  <a:srgbClr val="7030A0"/>
                </a:solidFill>
              </a:rPr>
              <a:t>rue essence of Service Above Self 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4187687"/>
            <a:ext cx="3837244" cy="21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049" y="1703899"/>
            <a:ext cx="4241722" cy="2018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671297"/>
            <a:ext cx="3770603" cy="20378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050" y="4194259"/>
            <a:ext cx="4241722" cy="21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6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064" y="660054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Feeling of gratitude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36" y="1656929"/>
            <a:ext cx="2342717" cy="1656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455" y="4108175"/>
            <a:ext cx="2539677" cy="1795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08" y="1656929"/>
            <a:ext cx="2458973" cy="1738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577174"/>
            <a:ext cx="2474160" cy="17491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26" y="4108174"/>
            <a:ext cx="2479259" cy="1752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36" y="4108174"/>
            <a:ext cx="2515370" cy="179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51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551" y="743380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Computer Competency Class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7899" y="1614355"/>
            <a:ext cx="8915400" cy="3777622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Twenty </a:t>
            </a:r>
            <a:r>
              <a:rPr lang="en-US" dirty="0" err="1">
                <a:solidFill>
                  <a:srgbClr val="7030A0"/>
                </a:solidFill>
              </a:rPr>
              <a:t>R</a:t>
            </a:r>
            <a:r>
              <a:rPr lang="en-US" dirty="0" err="1" smtClean="0">
                <a:solidFill>
                  <a:srgbClr val="7030A0"/>
                </a:solidFill>
              </a:rPr>
              <a:t>otaractors</a:t>
            </a:r>
            <a:r>
              <a:rPr lang="en-US" dirty="0" smtClean="0">
                <a:solidFill>
                  <a:srgbClr val="7030A0"/>
                </a:solidFill>
              </a:rPr>
              <a:t> from </a:t>
            </a:r>
            <a:r>
              <a:rPr lang="en-US" b="1" dirty="0" smtClean="0">
                <a:solidFill>
                  <a:srgbClr val="7030A0"/>
                </a:solidFill>
              </a:rPr>
              <a:t>both of our </a:t>
            </a:r>
            <a:r>
              <a:rPr lang="en-US" b="1" dirty="0" err="1" smtClean="0">
                <a:solidFill>
                  <a:srgbClr val="7030A0"/>
                </a:solidFill>
              </a:rPr>
              <a:t>Rotaract</a:t>
            </a:r>
            <a:r>
              <a:rPr lang="en-US" b="1" dirty="0" smtClean="0">
                <a:solidFill>
                  <a:srgbClr val="7030A0"/>
                </a:solidFill>
              </a:rPr>
              <a:t> clubs </a:t>
            </a:r>
            <a:r>
              <a:rPr lang="en-US" dirty="0" smtClean="0">
                <a:solidFill>
                  <a:srgbClr val="7030A0"/>
                </a:solidFill>
              </a:rPr>
              <a:t>(</a:t>
            </a:r>
            <a:r>
              <a:rPr lang="en-US" dirty="0" err="1" smtClean="0">
                <a:solidFill>
                  <a:srgbClr val="7030A0"/>
                </a:solidFill>
              </a:rPr>
              <a:t>Jawalakhel</a:t>
            </a:r>
            <a:r>
              <a:rPr lang="en-US" dirty="0" smtClean="0">
                <a:solidFill>
                  <a:srgbClr val="7030A0"/>
                </a:solidFill>
              </a:rPr>
              <a:t> and NNH) participated, supported in coordination and management as well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Jointly done </a:t>
            </a:r>
            <a:r>
              <a:rPr lang="en-US" dirty="0" smtClean="0">
                <a:solidFill>
                  <a:srgbClr val="7030A0"/>
                </a:solidFill>
              </a:rPr>
              <a:t>by Service Project Committee and Youth Service committee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 Through a day long session, </a:t>
            </a:r>
            <a:r>
              <a:rPr lang="en-US" dirty="0" err="1" smtClean="0">
                <a:solidFill>
                  <a:srgbClr val="7030A0"/>
                </a:solidFill>
              </a:rPr>
              <a:t>Photopea</a:t>
            </a:r>
            <a:r>
              <a:rPr lang="en-US" dirty="0" smtClean="0">
                <a:solidFill>
                  <a:srgbClr val="7030A0"/>
                </a:solidFill>
              </a:rPr>
              <a:t>(Online </a:t>
            </a:r>
            <a:r>
              <a:rPr lang="en-US" dirty="0">
                <a:solidFill>
                  <a:srgbClr val="7030A0"/>
                </a:solidFill>
              </a:rPr>
              <a:t>P</a:t>
            </a:r>
            <a:r>
              <a:rPr lang="en-US" dirty="0" smtClean="0">
                <a:solidFill>
                  <a:srgbClr val="7030A0"/>
                </a:solidFill>
              </a:rPr>
              <a:t>hotoshop) was trained, both theory and practical by </a:t>
            </a:r>
            <a:r>
              <a:rPr lang="en-US" b="1" dirty="0" smtClean="0">
                <a:solidFill>
                  <a:srgbClr val="7030A0"/>
                </a:solidFill>
              </a:rPr>
              <a:t>expert mentor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043" y="4071728"/>
            <a:ext cx="3061256" cy="229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61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577" y="722287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Pregnancy Education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560068"/>
            <a:ext cx="8915400" cy="3777622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Pregnant women and Female Community Health Volunteers </a:t>
            </a:r>
            <a:r>
              <a:rPr lang="en-US" b="1" dirty="0" smtClean="0">
                <a:solidFill>
                  <a:srgbClr val="7030A0"/>
                </a:solidFill>
              </a:rPr>
              <a:t>were trained by expert </a:t>
            </a:r>
            <a:r>
              <a:rPr lang="en-US" dirty="0" smtClean="0">
                <a:solidFill>
                  <a:srgbClr val="7030A0"/>
                </a:solidFill>
              </a:rPr>
              <a:t>using various methods in a day long program in </a:t>
            </a:r>
            <a:r>
              <a:rPr lang="en-US" dirty="0" err="1" smtClean="0">
                <a:solidFill>
                  <a:srgbClr val="7030A0"/>
                </a:solidFill>
              </a:rPr>
              <a:t>Nuwakot</a:t>
            </a:r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I</a:t>
            </a:r>
            <a:r>
              <a:rPr lang="en-US" dirty="0" smtClean="0">
                <a:solidFill>
                  <a:srgbClr val="7030A0"/>
                </a:solidFill>
              </a:rPr>
              <a:t>n </a:t>
            </a:r>
            <a:r>
              <a:rPr lang="en-US" b="1" dirty="0" smtClean="0">
                <a:solidFill>
                  <a:srgbClr val="7030A0"/>
                </a:solidFill>
              </a:rPr>
              <a:t>coordination</a:t>
            </a:r>
            <a:r>
              <a:rPr lang="en-US" dirty="0" smtClean="0">
                <a:solidFill>
                  <a:srgbClr val="7030A0"/>
                </a:solidFill>
              </a:rPr>
              <a:t> with </a:t>
            </a:r>
            <a:r>
              <a:rPr lang="en-US" dirty="0" err="1" smtClean="0">
                <a:solidFill>
                  <a:srgbClr val="7030A0"/>
                </a:solidFill>
              </a:rPr>
              <a:t>Rotaract</a:t>
            </a:r>
            <a:r>
              <a:rPr lang="en-US" dirty="0" smtClean="0">
                <a:solidFill>
                  <a:srgbClr val="7030A0"/>
                </a:solidFill>
              </a:rPr>
              <a:t> Club of NNH, Nepal National Hospital and </a:t>
            </a:r>
            <a:r>
              <a:rPr lang="en-US" dirty="0" err="1" smtClean="0">
                <a:solidFill>
                  <a:srgbClr val="7030A0"/>
                </a:solidFill>
              </a:rPr>
              <a:t>Bidur</a:t>
            </a:r>
            <a:r>
              <a:rPr lang="en-US" dirty="0" smtClean="0">
                <a:solidFill>
                  <a:srgbClr val="7030A0"/>
                </a:solidFill>
              </a:rPr>
              <a:t> Municipality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 This was topped up by relevant </a:t>
            </a:r>
            <a:r>
              <a:rPr lang="en-US" b="1" dirty="0" smtClean="0">
                <a:solidFill>
                  <a:srgbClr val="7030A0"/>
                </a:solidFill>
              </a:rPr>
              <a:t>stuffs distribution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191" y="4117305"/>
            <a:ext cx="2496847" cy="187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11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299" y="716875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Tree Plantation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0917" y="1480931"/>
            <a:ext cx="8915400" cy="3777622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i="1" dirty="0" smtClean="0">
                <a:solidFill>
                  <a:srgbClr val="7030A0"/>
                </a:solidFill>
              </a:rPr>
              <a:t>Respect Tree, Live pollution free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Fruits trees </a:t>
            </a:r>
            <a:r>
              <a:rPr lang="en-US" dirty="0" smtClean="0">
                <a:solidFill>
                  <a:srgbClr val="7030A0"/>
                </a:solidFill>
              </a:rPr>
              <a:t>were planted in </a:t>
            </a:r>
            <a:r>
              <a:rPr lang="en-US" dirty="0" err="1" smtClean="0">
                <a:solidFill>
                  <a:srgbClr val="7030A0"/>
                </a:solidFill>
              </a:rPr>
              <a:t>Paiyu</a:t>
            </a:r>
            <a:r>
              <a:rPr lang="en-US" dirty="0" smtClean="0">
                <a:solidFill>
                  <a:srgbClr val="7030A0"/>
                </a:solidFill>
              </a:rPr>
              <a:t>, Parbat 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Supported by </a:t>
            </a:r>
            <a:r>
              <a:rPr lang="en-US" b="1" dirty="0">
                <a:solidFill>
                  <a:srgbClr val="7030A0"/>
                </a:solidFill>
              </a:rPr>
              <a:t>local </a:t>
            </a:r>
            <a:r>
              <a:rPr lang="en-US" b="1" dirty="0" smtClean="0">
                <a:solidFill>
                  <a:srgbClr val="7030A0"/>
                </a:solidFill>
              </a:rPr>
              <a:t>organizations</a:t>
            </a: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Followed by </a:t>
            </a:r>
            <a:r>
              <a:rPr lang="en-US" b="1" dirty="0" smtClean="0">
                <a:solidFill>
                  <a:srgbClr val="7030A0"/>
                </a:solidFill>
              </a:rPr>
              <a:t>knowledge sharing on Rotary</a:t>
            </a:r>
            <a:r>
              <a:rPr lang="en-US" dirty="0" smtClean="0">
                <a:solidFill>
                  <a:srgbClr val="7030A0"/>
                </a:solidFill>
              </a:rPr>
              <a:t>, feedback from the community 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529" y="4515678"/>
            <a:ext cx="3316492" cy="187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71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291" y="698024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Imagine Rotary: Our Action Plan for RY 2022-23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0191" y="1696279"/>
            <a:ext cx="9223513" cy="48900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 </a:t>
            </a:r>
            <a:r>
              <a:rPr lang="en-US" sz="2100" b="1" dirty="0" smtClean="0">
                <a:solidFill>
                  <a:srgbClr val="7030A0"/>
                </a:solidFill>
              </a:rPr>
              <a:t>Women Empowerment through skill development</a:t>
            </a:r>
          </a:p>
          <a:p>
            <a:pPr marL="0" indent="0">
              <a:buNone/>
            </a:pPr>
            <a:endParaRPr lang="en-US" sz="2100" b="1" dirty="0" smtClean="0">
              <a:solidFill>
                <a:srgbClr val="7030A0"/>
              </a:solidFill>
            </a:endParaRPr>
          </a:p>
          <a:p>
            <a:r>
              <a:rPr lang="en-US" sz="2100" b="1" dirty="0">
                <a:solidFill>
                  <a:srgbClr val="7030A0"/>
                </a:solidFill>
              </a:rPr>
              <a:t> </a:t>
            </a:r>
            <a:r>
              <a:rPr lang="en-US" sz="2100" b="1" dirty="0" smtClean="0">
                <a:solidFill>
                  <a:srgbClr val="7030A0"/>
                </a:solidFill>
              </a:rPr>
              <a:t>Health Center Digitization Project</a:t>
            </a:r>
          </a:p>
          <a:p>
            <a:pPr marL="0" indent="0">
              <a:buNone/>
            </a:pPr>
            <a:endParaRPr lang="en-US" sz="2100" b="1" dirty="0" smtClean="0">
              <a:solidFill>
                <a:srgbClr val="7030A0"/>
              </a:solidFill>
            </a:endParaRPr>
          </a:p>
          <a:p>
            <a:r>
              <a:rPr lang="en-US" sz="2100" b="1" dirty="0">
                <a:solidFill>
                  <a:srgbClr val="7030A0"/>
                </a:solidFill>
              </a:rPr>
              <a:t> </a:t>
            </a:r>
            <a:r>
              <a:rPr lang="en-US" sz="2100" b="1" dirty="0" smtClean="0">
                <a:solidFill>
                  <a:srgbClr val="7030A0"/>
                </a:solidFill>
              </a:rPr>
              <a:t>My Career Vision</a:t>
            </a:r>
          </a:p>
          <a:p>
            <a:pPr marL="0" indent="0">
              <a:buNone/>
            </a:pPr>
            <a:endParaRPr lang="en-US" sz="2100" b="1" dirty="0" smtClean="0">
              <a:solidFill>
                <a:srgbClr val="7030A0"/>
              </a:solidFill>
            </a:endParaRPr>
          </a:p>
          <a:p>
            <a:r>
              <a:rPr lang="en-US" sz="2100" b="1" dirty="0">
                <a:solidFill>
                  <a:srgbClr val="7030A0"/>
                </a:solidFill>
              </a:rPr>
              <a:t> </a:t>
            </a:r>
            <a:r>
              <a:rPr lang="en-US" sz="2100" b="1" dirty="0" smtClean="0">
                <a:solidFill>
                  <a:srgbClr val="7030A0"/>
                </a:solidFill>
              </a:rPr>
              <a:t>Adolescence Education</a:t>
            </a:r>
          </a:p>
          <a:p>
            <a:pPr marL="0" indent="0">
              <a:buNone/>
            </a:pPr>
            <a:endParaRPr lang="en-US" sz="2100" b="1" dirty="0" smtClean="0">
              <a:solidFill>
                <a:srgbClr val="7030A0"/>
              </a:solidFill>
            </a:endParaRPr>
          </a:p>
          <a:p>
            <a:r>
              <a:rPr lang="en-US" sz="2100" b="1" dirty="0">
                <a:solidFill>
                  <a:srgbClr val="7030A0"/>
                </a:solidFill>
              </a:rPr>
              <a:t> </a:t>
            </a:r>
            <a:r>
              <a:rPr lang="en-US" sz="2100" b="1" dirty="0" smtClean="0">
                <a:solidFill>
                  <a:srgbClr val="7030A0"/>
                </a:solidFill>
              </a:rPr>
              <a:t>Intercollege art competition on environment protection</a:t>
            </a:r>
          </a:p>
          <a:p>
            <a:pPr marL="0" indent="0">
              <a:buNone/>
            </a:pPr>
            <a:endParaRPr lang="en-US" sz="2100" b="1" dirty="0" smtClean="0">
              <a:solidFill>
                <a:srgbClr val="7030A0"/>
              </a:solidFill>
            </a:endParaRPr>
          </a:p>
          <a:p>
            <a:r>
              <a:rPr lang="en-US" sz="2100" b="1" dirty="0">
                <a:solidFill>
                  <a:srgbClr val="7030A0"/>
                </a:solidFill>
              </a:rPr>
              <a:t> </a:t>
            </a:r>
            <a:r>
              <a:rPr lang="en-US" sz="2100" b="1" dirty="0" smtClean="0">
                <a:solidFill>
                  <a:srgbClr val="7030A0"/>
                </a:solidFill>
              </a:rPr>
              <a:t>Computer Competency Class</a:t>
            </a:r>
          </a:p>
          <a:p>
            <a:pPr marL="0" indent="0">
              <a:buNone/>
            </a:pPr>
            <a:endParaRPr lang="en-US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                                                                                                   Next Page…</a:t>
            </a: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8645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945</TotalTime>
  <Words>483</Words>
  <Application>Microsoft Macintosh PowerPoint</Application>
  <PresentationFormat>Widescreen</PresentationFormat>
  <Paragraphs>102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Century Gothic</vt:lpstr>
      <vt:lpstr>Wingdings 3</vt:lpstr>
      <vt:lpstr>Arial</vt:lpstr>
      <vt:lpstr>Wisp</vt:lpstr>
      <vt:lpstr>RCJ  Service Project Committee </vt:lpstr>
      <vt:lpstr>We served to change lives</vt:lpstr>
      <vt:lpstr>USG/ECG handover (GG 2010836)</vt:lpstr>
      <vt:lpstr>True essence of Service Above Self </vt:lpstr>
      <vt:lpstr>Feeling of gratitude</vt:lpstr>
      <vt:lpstr>Computer Competency Class</vt:lpstr>
      <vt:lpstr>Pregnancy Education</vt:lpstr>
      <vt:lpstr>Tree Plantation</vt:lpstr>
      <vt:lpstr>Imagine Rotary: Our Action Plan for RY 2022-23</vt:lpstr>
      <vt:lpstr>Contd..</vt:lpstr>
      <vt:lpstr>Thematic Philosophy: ‘SERVICE’</vt:lpstr>
      <vt:lpstr>Punching Words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RCJ  Service Project Committee </dc:title>
  <dc:creator>Microsoft Office User</dc:creator>
  <cp:lastModifiedBy>Microsoft Office User</cp:lastModifiedBy>
  <cp:revision>22</cp:revision>
  <dcterms:created xsi:type="dcterms:W3CDTF">2022-06-18T08:23:02Z</dcterms:created>
  <dcterms:modified xsi:type="dcterms:W3CDTF">2022-06-19T00:08:33Z</dcterms:modified>
</cp:coreProperties>
</file>